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Abril Fatface" charset="1" panose="02000503000000020003"/>
      <p:regular r:id="rId21"/>
    </p:embeddedFont>
    <p:embeddedFont>
      <p:font typeface="Roboto" charset="1" panose="02000000000000000000"/>
      <p:regular r:id="rId22"/>
    </p:embeddedFont>
    <p:embeddedFont>
      <p:font typeface="Roboto Bold" charset="1" panose="02000000000000000000"/>
      <p:regular r:id="rId23"/>
    </p:embeddedFont>
    <p:embeddedFont>
      <p:font typeface="Open Sans Bold" charset="1" panose="020B0806030504020204"/>
      <p:regular r:id="rId24"/>
    </p:embeddedFont>
    <p:embeddedFont>
      <p:font typeface="Open Sans" charset="1" panose="020B0606030504020204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00292" y="3142570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2" y="0"/>
                </a:lnTo>
                <a:lnTo>
                  <a:pt x="3630502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14122" y="3748514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5" y="0"/>
                </a:lnTo>
                <a:lnTo>
                  <a:pt x="2837585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00300" y="4910063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2014" y="92946"/>
            <a:ext cx="3276572" cy="1965943"/>
          </a:xfrm>
          <a:custGeom>
            <a:avLst/>
            <a:gdLst/>
            <a:ahLst/>
            <a:cxnLst/>
            <a:rect r="r" b="b" t="t" l="l"/>
            <a:pathLst>
              <a:path h="1965943" w="3276572">
                <a:moveTo>
                  <a:pt x="0" y="0"/>
                </a:moveTo>
                <a:lnTo>
                  <a:pt x="3276572" y="0"/>
                </a:lnTo>
                <a:lnTo>
                  <a:pt x="3276572" y="1965944"/>
                </a:lnTo>
                <a:lnTo>
                  <a:pt x="0" y="19659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295">
            <a:off x="14325897" y="7236881"/>
            <a:ext cx="1496335" cy="1776065"/>
          </a:xfrm>
          <a:custGeom>
            <a:avLst/>
            <a:gdLst/>
            <a:ahLst/>
            <a:cxnLst/>
            <a:rect r="r" b="b" t="t" l="l"/>
            <a:pathLst>
              <a:path h="1776065" w="1496335">
                <a:moveTo>
                  <a:pt x="0" y="0"/>
                </a:moveTo>
                <a:lnTo>
                  <a:pt x="1496335" y="0"/>
                </a:lnTo>
                <a:lnTo>
                  <a:pt x="1496335" y="1776065"/>
                </a:lnTo>
                <a:lnTo>
                  <a:pt x="0" y="17760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40197" y="7516022"/>
            <a:ext cx="3847803" cy="2651486"/>
          </a:xfrm>
          <a:custGeom>
            <a:avLst/>
            <a:gdLst/>
            <a:ahLst/>
            <a:cxnLst/>
            <a:rect r="r" b="b" t="t" l="l"/>
            <a:pathLst>
              <a:path h="2651486" w="3847803">
                <a:moveTo>
                  <a:pt x="0" y="0"/>
                </a:moveTo>
                <a:lnTo>
                  <a:pt x="3847803" y="0"/>
                </a:lnTo>
                <a:lnTo>
                  <a:pt x="3847803" y="2651486"/>
                </a:lnTo>
                <a:lnTo>
                  <a:pt x="0" y="26514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584486" y="4491440"/>
            <a:ext cx="13119028" cy="771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6267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BUSINESS MODEL CANVAS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337209" y="5301003"/>
            <a:ext cx="9613582" cy="81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5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Business Model Generation 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47958" y="2744312"/>
            <a:ext cx="792084" cy="792084"/>
          </a:xfrm>
          <a:custGeom>
            <a:avLst/>
            <a:gdLst/>
            <a:ahLst/>
            <a:cxnLst/>
            <a:rect r="r" b="b" t="t" l="l"/>
            <a:pathLst>
              <a:path h="792084" w="792084">
                <a:moveTo>
                  <a:pt x="0" y="0"/>
                </a:moveTo>
                <a:lnTo>
                  <a:pt x="792084" y="0"/>
                </a:lnTo>
                <a:lnTo>
                  <a:pt x="792084" y="792085"/>
                </a:lnTo>
                <a:lnTo>
                  <a:pt x="0" y="792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67008" y="3670543"/>
            <a:ext cx="792084" cy="792084"/>
          </a:xfrm>
          <a:custGeom>
            <a:avLst/>
            <a:gdLst/>
            <a:ahLst/>
            <a:cxnLst/>
            <a:rect r="r" b="b" t="t" l="l"/>
            <a:pathLst>
              <a:path h="792084" w="792084">
                <a:moveTo>
                  <a:pt x="0" y="0"/>
                </a:moveTo>
                <a:lnTo>
                  <a:pt x="792084" y="0"/>
                </a:lnTo>
                <a:lnTo>
                  <a:pt x="792084" y="792085"/>
                </a:lnTo>
                <a:lnTo>
                  <a:pt x="0" y="792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838121" y="4653128"/>
            <a:ext cx="8117013" cy="690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0723" indent="-560361" lvl="1">
              <a:lnSpc>
                <a:spcPts val="5190"/>
              </a:lnSpc>
              <a:buAutoNum type="arabicPeriod" startAt="1"/>
            </a:pPr>
            <a:r>
              <a:rPr lang="en-US" sz="5190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Pemilihan ide terbaik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9254292" y="4510253"/>
            <a:ext cx="792084" cy="792084"/>
          </a:xfrm>
          <a:custGeom>
            <a:avLst/>
            <a:gdLst/>
            <a:ahLst/>
            <a:cxnLst/>
            <a:rect r="r" b="b" t="t" l="l"/>
            <a:pathLst>
              <a:path h="792084" w="792084">
                <a:moveTo>
                  <a:pt x="0" y="0"/>
                </a:moveTo>
                <a:lnTo>
                  <a:pt x="792084" y="0"/>
                </a:lnTo>
                <a:lnTo>
                  <a:pt x="792084" y="792084"/>
                </a:lnTo>
                <a:lnTo>
                  <a:pt x="0" y="7920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38121" y="1066800"/>
            <a:ext cx="14611758" cy="814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5"/>
              </a:lnSpc>
            </a:pP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Activity Check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38121" y="2839562"/>
            <a:ext cx="14085382" cy="690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0723" indent="-560361" lvl="1">
              <a:lnSpc>
                <a:spcPts val="5190"/>
              </a:lnSpc>
              <a:buAutoNum type="arabicPeriod" startAt="1"/>
            </a:pPr>
            <a:r>
              <a:rPr lang="en-US" sz="5190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Problem statement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38121" y="3727693"/>
            <a:ext cx="14085382" cy="690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0723" indent="-560361" lvl="1">
              <a:lnSpc>
                <a:spcPts val="5190"/>
              </a:lnSpc>
              <a:buAutoNum type="arabicPeriod" startAt="1"/>
            </a:pPr>
            <a:r>
              <a:rPr lang="en-US" sz="5190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Identifikasi peluang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38121" y="5534025"/>
            <a:ext cx="8547134" cy="690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0723" indent="-560361" lvl="1">
              <a:lnSpc>
                <a:spcPts val="5190"/>
              </a:lnSpc>
              <a:buAutoNum type="arabicPeriod" startAt="1"/>
            </a:pPr>
            <a:r>
              <a:rPr lang="en-US" sz="5190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Validasi kebutuhan pasar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492019" y="5432338"/>
            <a:ext cx="792084" cy="792084"/>
          </a:xfrm>
          <a:custGeom>
            <a:avLst/>
            <a:gdLst/>
            <a:ahLst/>
            <a:cxnLst/>
            <a:rect r="r" b="b" t="t" l="l"/>
            <a:pathLst>
              <a:path h="792084" w="792084">
                <a:moveTo>
                  <a:pt x="0" y="0"/>
                </a:moveTo>
                <a:lnTo>
                  <a:pt x="792085" y="0"/>
                </a:lnTo>
                <a:lnTo>
                  <a:pt x="792085" y="792084"/>
                </a:lnTo>
                <a:lnTo>
                  <a:pt x="0" y="7920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25922" y="3853518"/>
            <a:ext cx="15436157" cy="2161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Jika semua tahapan sudah dijalankan, </a:t>
            </a:r>
          </a:p>
          <a:p>
            <a:pPr algn="just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maka saatnya kita membangun perencanaan </a:t>
            </a:r>
          </a:p>
          <a:p>
            <a:pPr algn="just">
              <a:lnSpc>
                <a:spcPts val="5596"/>
              </a:lnSpc>
            </a:pP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MODEL BISNIS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790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0"/>
            <a:ext cx="16169123" cy="10287000"/>
          </a:xfrm>
          <a:custGeom>
            <a:avLst/>
            <a:gdLst/>
            <a:ahLst/>
            <a:cxnLst/>
            <a:rect r="r" b="b" t="t" l="l"/>
            <a:pathLst>
              <a:path h="10287000" w="16169123">
                <a:moveTo>
                  <a:pt x="0" y="0"/>
                </a:moveTo>
                <a:lnTo>
                  <a:pt x="16169123" y="0"/>
                </a:lnTo>
                <a:lnTo>
                  <a:pt x="1616912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11676" y="0"/>
            <a:ext cx="4376324" cy="10058115"/>
          </a:xfrm>
          <a:custGeom>
            <a:avLst/>
            <a:gdLst/>
            <a:ahLst/>
            <a:cxnLst/>
            <a:rect r="r" b="b" t="t" l="l"/>
            <a:pathLst>
              <a:path h="10058115" w="4376324">
                <a:moveTo>
                  <a:pt x="0" y="0"/>
                </a:moveTo>
                <a:lnTo>
                  <a:pt x="4376324" y="0"/>
                </a:lnTo>
                <a:lnTo>
                  <a:pt x="4376324" y="10058115"/>
                </a:lnTo>
                <a:lnTo>
                  <a:pt x="0" y="100581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2818" t="0" r="0" b="-5026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4585" y="4277312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Siapa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yang akan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membeli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produk kita?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896600"/>
          </a:xfrm>
          <a:custGeom>
            <a:avLst/>
            <a:gdLst/>
            <a:ahLst/>
            <a:cxnLst/>
            <a:rect r="r" b="b" t="t" l="l"/>
            <a:pathLst>
              <a:path h="10896600" w="18288000">
                <a:moveTo>
                  <a:pt x="0" y="0"/>
                </a:moveTo>
                <a:lnTo>
                  <a:pt x="18288000" y="0"/>
                </a:lnTo>
                <a:lnTo>
                  <a:pt x="18288000" y="10896600"/>
                </a:lnTo>
                <a:lnTo>
                  <a:pt x="0" y="10896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416559"/>
            <a:ext cx="16277153" cy="1558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8"/>
              </a:lnSpc>
            </a:pPr>
            <a:r>
              <a:rPr lang="en-US" sz="5998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Apakah dari banyaknya manusia di Indonesia sudah pasti pembeli mu?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9524" y="700452"/>
            <a:ext cx="16559776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Kenali pelanggan kamu dari beberapa kriteria ini!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99524" y="2151660"/>
            <a:ext cx="16869895" cy="1547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32"/>
              </a:lnSpc>
            </a:pP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Demografi : 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Usia, jenis kelamin, pendapatan, status pernikahan, dan pendidikan.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99524" y="4320155"/>
            <a:ext cx="16224713" cy="1547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32"/>
              </a:lnSpc>
            </a:pP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Geografi : 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Berdasarkan lokasi (negara, kota, wilayah, iklim)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99524" y="6201903"/>
            <a:ext cx="16224713" cy="1547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32"/>
              </a:lnSpc>
            </a:pP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Psikologis : 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Gaya hidup, kepribadian, nilai-nilai, dan minat.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99524" y="8082580"/>
            <a:ext cx="17588476" cy="1547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32"/>
              </a:lnSpc>
            </a:pP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Perilaku : 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Berdasarkan kebiasaan membeli, loyalitas merek, dan interaksi dengan produk.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790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0"/>
            <a:ext cx="17259300" cy="10287000"/>
            <a:chOff x="0" y="0"/>
            <a:chExt cx="230124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5883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1558830">
                  <a:moveTo>
                    <a:pt x="0" y="0"/>
                  </a:moveTo>
                  <a:lnTo>
                    <a:pt x="21558830" y="0"/>
                  </a:lnTo>
                  <a:lnTo>
                    <a:pt x="2155883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17526000" y="3892566"/>
              <a:ext cx="4114800" cy="5357373"/>
              <a:chOff x="0" y="0"/>
              <a:chExt cx="812800" cy="1058247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1058247"/>
              </a:xfrm>
              <a:custGeom>
                <a:avLst/>
                <a:gdLst/>
                <a:ahLst/>
                <a:cxnLst/>
                <a:rect r="r" b="b" t="t" l="l"/>
                <a:pathLst>
                  <a:path h="1058247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058247"/>
                    </a:lnTo>
                    <a:lnTo>
                      <a:pt x="0" y="1058247"/>
                    </a:lnTo>
                    <a:close/>
                  </a:path>
                </a:pathLst>
              </a:custGeom>
              <a:solidFill>
                <a:srgbClr val="988D00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812800" cy="10963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17329735" y="3921141"/>
              <a:ext cx="5682665" cy="3317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Mahasiswa kos s</a:t>
              </a: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emester 1–4 di sekitar kampus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Usia 18–22 tahun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Ingin makan siang bergizi tanpa harus masak atau keluar kos saat jadwal padat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Menyukai makanan cepat saji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Memiliki uang jajan Rp. 600.000/bulan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Senang belanja melalui online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27937" y="1123950"/>
            <a:ext cx="12660063" cy="1456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Apa nilai plus dari produk kamu yang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worth it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untuk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dibayar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oleh pelanggan?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482830" y="0"/>
            <a:ext cx="4786273" cy="10287000"/>
          </a:xfrm>
          <a:custGeom>
            <a:avLst/>
            <a:gdLst/>
            <a:ahLst/>
            <a:cxnLst/>
            <a:rect r="r" b="b" t="t" l="l"/>
            <a:pathLst>
              <a:path h="10287000" w="4786273">
                <a:moveTo>
                  <a:pt x="0" y="0"/>
                </a:moveTo>
                <a:lnTo>
                  <a:pt x="4786273" y="0"/>
                </a:lnTo>
                <a:lnTo>
                  <a:pt x="47862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2777" t="0" r="-205296" b="-5039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627937" y="3280469"/>
            <a:ext cx="12660063" cy="1456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Bagaimana produk kamu bisa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menyelesaikan masalah 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pelanggan?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27937" y="5432389"/>
            <a:ext cx="12660063" cy="2161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Apa saja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benefit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dari produk kamu yang bisa menjawab permasalahan pelanggan?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627937" y="8125555"/>
            <a:ext cx="12660063" cy="1456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Apa yang membuat produk kamu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lebih bernilai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dibandingkan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merek lain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88D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0"/>
            <a:ext cx="17259300" cy="10287000"/>
            <a:chOff x="0" y="0"/>
            <a:chExt cx="230124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5883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1558830">
                  <a:moveTo>
                    <a:pt x="0" y="0"/>
                  </a:moveTo>
                  <a:lnTo>
                    <a:pt x="21558830" y="0"/>
                  </a:lnTo>
                  <a:lnTo>
                    <a:pt x="2155883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17526000" y="3892566"/>
              <a:ext cx="4114800" cy="5357373"/>
              <a:chOff x="0" y="0"/>
              <a:chExt cx="812800" cy="1058247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1058247"/>
              </a:xfrm>
              <a:custGeom>
                <a:avLst/>
                <a:gdLst/>
                <a:ahLst/>
                <a:cxnLst/>
                <a:rect r="r" b="b" t="t" l="l"/>
                <a:pathLst>
                  <a:path h="1058247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058247"/>
                    </a:lnTo>
                    <a:lnTo>
                      <a:pt x="0" y="1058247"/>
                    </a:lnTo>
                    <a:close/>
                  </a:path>
                </a:pathLst>
              </a:custGeom>
              <a:solidFill>
                <a:srgbClr val="988D00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812800" cy="10963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17329735" y="3921141"/>
              <a:ext cx="5682665" cy="3317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Mahasiswa kos s</a:t>
              </a: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emester 1–4 di sekitar kampus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Usia 18–22 tahun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Ingin makan siang bergizi tanpa harus masak atau keluar kos saat jadwal padat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Menyukai makanan cepat saji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Memiliki uang jajan Rp. 600.000/bulan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Senang belanja melalui online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8722015" y="3324694"/>
              <a:ext cx="4114800" cy="5925245"/>
              <a:chOff x="0" y="0"/>
              <a:chExt cx="812800" cy="1170419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1170419"/>
              </a:xfrm>
              <a:custGeom>
                <a:avLst/>
                <a:gdLst/>
                <a:ahLst/>
                <a:cxnLst/>
                <a:rect r="r" b="b" t="t" l="l"/>
                <a:pathLst>
                  <a:path h="1170419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70419"/>
                    </a:lnTo>
                    <a:lnTo>
                      <a:pt x="0" y="1170419"/>
                    </a:lnTo>
                    <a:close/>
                  </a:path>
                </a:pathLst>
              </a:custGeom>
              <a:solidFill>
                <a:srgbClr val="01724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812800" cy="12085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8722015" y="2949671"/>
              <a:ext cx="3807055" cy="63002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3742" indent="-211871" lvl="1">
                <a:lnSpc>
                  <a:spcPts val="1962"/>
                </a:lnSpc>
                <a:buFont typeface="Arial"/>
                <a:buChar char="•"/>
              </a:pP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Mahasiswa h</a:t>
              </a: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emat Rp15.000–20.000/hari vs beli di kantin (bukti: survei 40 mahasiswa)</a:t>
              </a:r>
            </a:p>
            <a:p>
              <a:pPr algn="l" marL="423742" indent="-211871" lvl="1">
                <a:lnSpc>
                  <a:spcPts val="1962"/>
                </a:lnSpc>
                <a:buFont typeface="Arial"/>
                <a:buChar char="•"/>
              </a:pP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Tidak perlu keluar kos saat jam makan — antar langsung ke pintu dalam 30 menit</a:t>
              </a:r>
            </a:p>
            <a:p>
              <a:pPr algn="l" marL="423742" indent="-211871" lvl="1">
                <a:lnSpc>
                  <a:spcPts val="1962"/>
                </a:lnSpc>
                <a:buFont typeface="Arial"/>
                <a:buChar char="•"/>
              </a:pP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Menu bergizi seimbang yang dirancang ahli gizi, cocok untuk mahasiswa aktif</a:t>
              </a:r>
            </a:p>
            <a:p>
              <a:pPr algn="l" marL="423742" indent="-211871" lvl="1">
                <a:lnSpc>
                  <a:spcPts val="1962"/>
                </a:lnSpc>
                <a:buFont typeface="Arial"/>
                <a:buChar char="•"/>
              </a:pP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3x lebih murah dari katering sejenis di area kampus (Rp12.000/porsi vs Rp30.000+)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366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2799" y="2571750"/>
            <a:ext cx="5038569" cy="5143500"/>
          </a:xfrm>
          <a:custGeom>
            <a:avLst/>
            <a:gdLst/>
            <a:ahLst/>
            <a:cxnLst/>
            <a:rect r="r" b="b" t="t" l="l"/>
            <a:pathLst>
              <a:path h="5143500" w="5038569">
                <a:moveTo>
                  <a:pt x="0" y="0"/>
                </a:moveTo>
                <a:lnTo>
                  <a:pt x="5038568" y="0"/>
                </a:lnTo>
                <a:lnTo>
                  <a:pt x="5038568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4724" t="0" r="-91628" b="-203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904974" y="3032430"/>
            <a:ext cx="12660063" cy="1456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Bagaimana cara kamu </a:t>
            </a:r>
            <a:r>
              <a:rPr lang="en-US" sz="5596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membangun</a:t>
            </a:r>
            <a:r>
              <a:rPr lang="en-US" sz="559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l</a:t>
            </a:r>
            <a:r>
              <a:rPr lang="en-US" sz="5596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oyalitas pelanggan</a:t>
            </a:r>
            <a:r>
              <a:rPr lang="en-US" sz="559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904974" y="5238750"/>
            <a:ext cx="12660063" cy="2161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Komunikasi</a:t>
            </a:r>
            <a:r>
              <a:rPr lang="en-US" sz="559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seperti apa yang dapat membangun hubungan baik antara </a:t>
            </a:r>
            <a:r>
              <a:rPr lang="en-US" sz="5596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merek kamu</a:t>
            </a:r>
            <a:r>
              <a:rPr lang="en-US" sz="559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dengan </a:t>
            </a:r>
            <a:r>
              <a:rPr lang="en-US" sz="5596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pelanggan</a:t>
            </a:r>
            <a:r>
              <a:rPr lang="en-US" sz="559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88D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0"/>
            <a:ext cx="17259300" cy="10287000"/>
            <a:chOff x="0" y="0"/>
            <a:chExt cx="230124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5883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1558830">
                  <a:moveTo>
                    <a:pt x="0" y="0"/>
                  </a:moveTo>
                  <a:lnTo>
                    <a:pt x="21558830" y="0"/>
                  </a:lnTo>
                  <a:lnTo>
                    <a:pt x="2155883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17526000" y="3892566"/>
              <a:ext cx="4114800" cy="5357373"/>
              <a:chOff x="0" y="0"/>
              <a:chExt cx="812800" cy="1058247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1058247"/>
              </a:xfrm>
              <a:custGeom>
                <a:avLst/>
                <a:gdLst/>
                <a:ahLst/>
                <a:cxnLst/>
                <a:rect r="r" b="b" t="t" l="l"/>
                <a:pathLst>
                  <a:path h="1058247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058247"/>
                    </a:lnTo>
                    <a:lnTo>
                      <a:pt x="0" y="1058247"/>
                    </a:lnTo>
                    <a:close/>
                  </a:path>
                </a:pathLst>
              </a:custGeom>
              <a:solidFill>
                <a:srgbClr val="988D00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812800" cy="10963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17329735" y="3921141"/>
              <a:ext cx="5682665" cy="3317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Mahasiswa kos s</a:t>
              </a: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emester 1–4 di sekitar kampus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Usia 18–22 tahun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Ingin makan siang bergizi tanpa harus masak atau keluar kos saat jadwal padat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Menyukai makanan cepat saji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Memiliki uang jajan Rp. 600.000/bulan</a:t>
              </a:r>
            </a:p>
            <a:p>
              <a:pPr algn="l" marL="421736" indent="-210868" lvl="1">
                <a:lnSpc>
                  <a:spcPts val="1953"/>
                </a:lnSpc>
                <a:buFont typeface="Arial"/>
                <a:buChar char="•"/>
              </a:pPr>
              <a:r>
                <a:rPr lang="en-US" sz="195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Senang belanja melalui online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8722015" y="3324694"/>
              <a:ext cx="4114800" cy="5925245"/>
              <a:chOff x="0" y="0"/>
              <a:chExt cx="812800" cy="1170419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1170419"/>
              </a:xfrm>
              <a:custGeom>
                <a:avLst/>
                <a:gdLst/>
                <a:ahLst/>
                <a:cxnLst/>
                <a:rect r="r" b="b" t="t" l="l"/>
                <a:pathLst>
                  <a:path h="1170419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70419"/>
                    </a:lnTo>
                    <a:lnTo>
                      <a:pt x="0" y="1170419"/>
                    </a:lnTo>
                    <a:close/>
                  </a:path>
                </a:pathLst>
              </a:custGeom>
              <a:solidFill>
                <a:srgbClr val="01724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812800" cy="12085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8722015" y="2949671"/>
              <a:ext cx="3807055" cy="63002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3742" indent="-211871" lvl="1">
                <a:lnSpc>
                  <a:spcPts val="1962"/>
                </a:lnSpc>
                <a:buFont typeface="Arial"/>
                <a:buChar char="•"/>
              </a:pP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Mahasiswa h</a:t>
              </a: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emat Rp15.000–20.000/hari vs beli di kantin (bukti: survei 40 mahasiswa)</a:t>
              </a:r>
            </a:p>
            <a:p>
              <a:pPr algn="l" marL="423742" indent="-211871" lvl="1">
                <a:lnSpc>
                  <a:spcPts val="1962"/>
                </a:lnSpc>
                <a:buFont typeface="Arial"/>
                <a:buChar char="•"/>
              </a:pP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Tidak perlu keluar kos saat jam makan — antar langsung ke pintu dalam 30 menit</a:t>
              </a:r>
            </a:p>
            <a:p>
              <a:pPr algn="l" marL="423742" indent="-211871" lvl="1">
                <a:lnSpc>
                  <a:spcPts val="1962"/>
                </a:lnSpc>
                <a:buFont typeface="Arial"/>
                <a:buChar char="•"/>
              </a:pP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Menu bergizi seimbang yang dirancang ahli gizi, cocok untuk mahasiswa aktif</a:t>
              </a:r>
            </a:p>
            <a:p>
              <a:pPr algn="l" marL="423742" indent="-211871" lvl="1">
                <a:lnSpc>
                  <a:spcPts val="1962"/>
                </a:lnSpc>
                <a:buFont typeface="Arial"/>
                <a:buChar char="•"/>
              </a:pPr>
              <a:r>
                <a:rPr lang="en-US" sz="196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3x lebih murah dari katering sejenis di area kampus (Rp12.000/porsi vs Rp30.000+)</a:t>
              </a:r>
            </a:p>
          </p:txBody>
        </p:sp>
        <p:grpSp>
          <p:nvGrpSpPr>
            <p:cNvPr name="Group 12" id="12"/>
            <p:cNvGrpSpPr/>
            <p:nvPr/>
          </p:nvGrpSpPr>
          <p:grpSpPr>
            <a:xfrm rot="0">
              <a:off x="12836815" y="1821757"/>
              <a:ext cx="4689185" cy="2738658"/>
              <a:chOff x="0" y="0"/>
              <a:chExt cx="926259" cy="54096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926259" cy="540969"/>
              </a:xfrm>
              <a:custGeom>
                <a:avLst/>
                <a:gdLst/>
                <a:ahLst/>
                <a:cxnLst/>
                <a:rect r="r" b="b" t="t" l="l"/>
                <a:pathLst>
                  <a:path h="540969" w="926259">
                    <a:moveTo>
                      <a:pt x="0" y="0"/>
                    </a:moveTo>
                    <a:lnTo>
                      <a:pt x="926259" y="0"/>
                    </a:lnTo>
                    <a:lnTo>
                      <a:pt x="926259" y="540969"/>
                    </a:lnTo>
                    <a:lnTo>
                      <a:pt x="0" y="540969"/>
                    </a:lnTo>
                    <a:close/>
                  </a:path>
                </a:pathLst>
              </a:custGeom>
              <a:solidFill>
                <a:srgbClr val="0E3667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926259" cy="57906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13033080" y="1626725"/>
              <a:ext cx="5030145" cy="2933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29"/>
                </a:lnSpc>
              </a:pPr>
            </a:p>
            <a:p>
              <a:pPr algn="l" marL="373309" indent="-186655" lvl="1">
                <a:lnSpc>
                  <a:spcPts val="1729"/>
                </a:lnSpc>
                <a:buFont typeface="Arial"/>
                <a:buChar char="•"/>
              </a:pPr>
              <a:r>
                <a:rPr lang="en-US" sz="172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Grup W</a:t>
              </a:r>
              <a:r>
                <a:rPr lang="en-US" sz="172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hatsApp pelanggan tetap untuk updat</a:t>
              </a:r>
              <a:r>
                <a:rPr lang="en-US" sz="172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 menu &amp; promo harian</a:t>
              </a:r>
            </a:p>
            <a:p>
              <a:pPr algn="l" marL="373309" indent="-186655" lvl="1">
                <a:lnSpc>
                  <a:spcPts val="1729"/>
                </a:lnSpc>
                <a:buFont typeface="Arial"/>
                <a:buChar char="•"/>
              </a:pPr>
              <a:r>
                <a:rPr lang="en-US" sz="172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Sistem langganan mingguan dengan diskon 10% untuk pembeli rutin</a:t>
              </a:r>
            </a:p>
            <a:p>
              <a:pPr algn="l" marL="373309" indent="-186655" lvl="1">
                <a:lnSpc>
                  <a:spcPts val="1729"/>
                </a:lnSpc>
                <a:buFont typeface="Arial"/>
                <a:buChar char="•"/>
              </a:pPr>
              <a:r>
                <a:rPr lang="en-US" sz="172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Minta testimoni &amp; feedback tiap Jumat — sudah terkumpul 28 ulasan positif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C0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9383" y="1372988"/>
            <a:ext cx="6278178" cy="7541024"/>
          </a:xfrm>
          <a:custGeom>
            <a:avLst/>
            <a:gdLst/>
            <a:ahLst/>
            <a:cxnLst/>
            <a:rect r="r" b="b" t="t" l="l"/>
            <a:pathLst>
              <a:path h="7541024" w="6278178">
                <a:moveTo>
                  <a:pt x="0" y="0"/>
                </a:moveTo>
                <a:lnTo>
                  <a:pt x="6278179" y="0"/>
                </a:lnTo>
                <a:lnTo>
                  <a:pt x="6278179" y="7541024"/>
                </a:lnTo>
                <a:lnTo>
                  <a:pt x="0" y="7541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1165" t="-98837" r="-103478" b="-94940"/>
            </a:stretch>
          </a:blipFill>
        </p:spPr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7179407" y="1866900"/>
          <a:ext cx="10424176" cy="6553200"/>
        </p:xfrm>
        <a:graphic>
          <a:graphicData uri="http://schemas.openxmlformats.org/drawingml/2006/table">
            <a:tbl>
              <a:tblPr/>
              <a:tblGrid>
                <a:gridCol w="3651898"/>
                <a:gridCol w="6772278"/>
              </a:tblGrid>
              <a:tr h="1025135">
                <a:tc gridSpan="2"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Tahapan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Tahapan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926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Kesadaran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Bagaimana cara kamu </a:t>
                      </a: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membangun</a:t>
                      </a: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l</a:t>
                      </a: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oyalitas pelanggan</a:t>
                      </a: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?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926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Evaluasi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Bagaimana cara pelanggan mudah untuk</a:t>
                      </a: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 memberikan masukan</a:t>
                      </a: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terhadap produk kita?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13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Pembelian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Dimana pelanggan bisa</a:t>
                      </a: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 membeli</a:t>
                      </a: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produk kita?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13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Pengiriman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Bagaimana produk bisa</a:t>
                      </a: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 sampai </a:t>
                      </a: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ke pelanggan?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926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Layanan purna jual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Apa pelayanan yang bisa diberikan kepada pelanggan agar mereka </a:t>
                      </a: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percaya</a:t>
                      </a:r>
                      <a:r>
                        <a:rPr lang="en-US" sz="18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?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88D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0"/>
            <a:ext cx="16169123" cy="10287000"/>
          </a:xfrm>
          <a:custGeom>
            <a:avLst/>
            <a:gdLst/>
            <a:ahLst/>
            <a:cxnLst/>
            <a:rect r="r" b="b" t="t" l="l"/>
            <a:pathLst>
              <a:path h="10287000" w="16169123">
                <a:moveTo>
                  <a:pt x="0" y="0"/>
                </a:moveTo>
                <a:lnTo>
                  <a:pt x="16169123" y="0"/>
                </a:lnTo>
                <a:lnTo>
                  <a:pt x="1616912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173200" y="2919424"/>
            <a:ext cx="3086100" cy="4018030"/>
            <a:chOff x="0" y="0"/>
            <a:chExt cx="812800" cy="105824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1058247"/>
            </a:xfrm>
            <a:custGeom>
              <a:avLst/>
              <a:gdLst/>
              <a:ahLst/>
              <a:cxnLst/>
              <a:rect r="r" b="b" t="t" l="l"/>
              <a:pathLst>
                <a:path h="1058247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058247"/>
                  </a:lnTo>
                  <a:lnTo>
                    <a:pt x="0" y="1058247"/>
                  </a:lnTo>
                  <a:close/>
                </a:path>
              </a:pathLst>
            </a:custGeom>
            <a:solidFill>
              <a:srgbClr val="988D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10963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026001" y="2947999"/>
            <a:ext cx="4261999" cy="2481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1736" indent="-210868" lvl="1">
              <a:lnSpc>
                <a:spcPts val="1953"/>
              </a:lnSpc>
              <a:buFont typeface="Arial"/>
              <a:buChar char="•"/>
            </a:pP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Mahasiswa kos s</a:t>
            </a: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emester 1–4 di sekitar kampus</a:t>
            </a:r>
          </a:p>
          <a:p>
            <a:pPr algn="l" marL="421736" indent="-210868" lvl="1">
              <a:lnSpc>
                <a:spcPts val="1953"/>
              </a:lnSpc>
              <a:buFont typeface="Arial"/>
              <a:buChar char="•"/>
            </a:pP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Usia 18–22 tahun</a:t>
            </a:r>
          </a:p>
          <a:p>
            <a:pPr algn="l" marL="421736" indent="-210868" lvl="1">
              <a:lnSpc>
                <a:spcPts val="1953"/>
              </a:lnSpc>
              <a:buFont typeface="Arial"/>
              <a:buChar char="•"/>
            </a:pP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Ingin makan siang bergizi tanpa harus masak atau keluar kos saat jadwal padat</a:t>
            </a:r>
          </a:p>
          <a:p>
            <a:pPr algn="l" marL="421736" indent="-210868" lvl="1">
              <a:lnSpc>
                <a:spcPts val="1953"/>
              </a:lnSpc>
              <a:buFont typeface="Arial"/>
              <a:buChar char="•"/>
            </a:pP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Menyukai makanan cepat saji</a:t>
            </a:r>
          </a:p>
          <a:p>
            <a:pPr algn="l" marL="421736" indent="-210868" lvl="1">
              <a:lnSpc>
                <a:spcPts val="1953"/>
              </a:lnSpc>
              <a:buFont typeface="Arial"/>
              <a:buChar char="•"/>
            </a:pP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Memiliki uang jajan Rp. 600.000/bulan</a:t>
            </a:r>
          </a:p>
          <a:p>
            <a:pPr algn="l" marL="421736" indent="-210868" lvl="1">
              <a:lnSpc>
                <a:spcPts val="1953"/>
              </a:lnSpc>
              <a:buFont typeface="Arial"/>
              <a:buChar char="•"/>
            </a:pP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Senang belanja melalui online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570211" y="2493521"/>
            <a:ext cx="3086100" cy="4443933"/>
            <a:chOff x="0" y="0"/>
            <a:chExt cx="812800" cy="117041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1170419"/>
            </a:xfrm>
            <a:custGeom>
              <a:avLst/>
              <a:gdLst/>
              <a:ahLst/>
              <a:cxnLst/>
              <a:rect r="r" b="b" t="t" l="l"/>
              <a:pathLst>
                <a:path h="11704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170419"/>
                  </a:lnTo>
                  <a:lnTo>
                    <a:pt x="0" y="1170419"/>
                  </a:lnTo>
                  <a:close/>
                </a:path>
              </a:pathLst>
            </a:custGeom>
            <a:solidFill>
              <a:srgbClr val="01724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12800" cy="12085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7570211" y="2219397"/>
            <a:ext cx="2855291" cy="4718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3742" indent="-211871" lvl="1">
              <a:lnSpc>
                <a:spcPts val="1962"/>
              </a:lnSpc>
              <a:buFont typeface="Arial"/>
              <a:buChar char="•"/>
            </a:pPr>
            <a:r>
              <a:rPr lang="en-US" sz="196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Mahasiswa h</a:t>
            </a:r>
            <a:r>
              <a:rPr lang="en-US" sz="196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emat Rp15.000–20.000/hari vs beli di kantin (bukti: survei 40 mahasiswa)</a:t>
            </a:r>
          </a:p>
          <a:p>
            <a:pPr algn="l" marL="423742" indent="-211871" lvl="1">
              <a:lnSpc>
                <a:spcPts val="1962"/>
              </a:lnSpc>
              <a:buFont typeface="Arial"/>
              <a:buChar char="•"/>
            </a:pPr>
            <a:r>
              <a:rPr lang="en-US" sz="196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Tidak perlu keluar kos saat jam makan — antar langsung ke pintu dalam 30 menit</a:t>
            </a:r>
          </a:p>
          <a:p>
            <a:pPr algn="l" marL="423742" indent="-211871" lvl="1">
              <a:lnSpc>
                <a:spcPts val="1962"/>
              </a:lnSpc>
              <a:buFont typeface="Arial"/>
              <a:buChar char="•"/>
            </a:pPr>
            <a:r>
              <a:rPr lang="en-US" sz="196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Menu bergizi seimbang yang dirancang ahli gizi, cocok untuk mahasiswa aktif</a:t>
            </a:r>
          </a:p>
          <a:p>
            <a:pPr algn="l" marL="423742" indent="-211871" lvl="1">
              <a:lnSpc>
                <a:spcPts val="1962"/>
              </a:lnSpc>
              <a:buFont typeface="Arial"/>
              <a:buChar char="•"/>
            </a:pPr>
            <a:r>
              <a:rPr lang="en-US" sz="196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3x lebih murah dari katering sejenis di area kampus (Rp12.000/porsi vs Rp30.000+)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656311" y="1366318"/>
            <a:ext cx="3516889" cy="2053994"/>
            <a:chOff x="0" y="0"/>
            <a:chExt cx="926259" cy="54096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26259" cy="540969"/>
            </a:xfrm>
            <a:custGeom>
              <a:avLst/>
              <a:gdLst/>
              <a:ahLst/>
              <a:cxnLst/>
              <a:rect r="r" b="b" t="t" l="l"/>
              <a:pathLst>
                <a:path h="540969" w="926259">
                  <a:moveTo>
                    <a:pt x="0" y="0"/>
                  </a:moveTo>
                  <a:lnTo>
                    <a:pt x="926259" y="0"/>
                  </a:lnTo>
                  <a:lnTo>
                    <a:pt x="926259" y="540969"/>
                  </a:lnTo>
                  <a:lnTo>
                    <a:pt x="0" y="540969"/>
                  </a:lnTo>
                  <a:close/>
                </a:path>
              </a:pathLst>
            </a:custGeom>
            <a:solidFill>
              <a:srgbClr val="0E366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926259" cy="5790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803510" y="1227188"/>
            <a:ext cx="3772609" cy="2193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29"/>
              </a:lnSpc>
            </a:pPr>
          </a:p>
          <a:p>
            <a:pPr algn="l" marL="373309" indent="-186655" lvl="1">
              <a:lnSpc>
                <a:spcPts val="1729"/>
              </a:lnSpc>
              <a:buFont typeface="Arial"/>
              <a:buChar char="•"/>
            </a:pPr>
            <a:r>
              <a:rPr lang="en-US" sz="172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Grup W</a:t>
            </a:r>
            <a:r>
              <a:rPr lang="en-US" sz="172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hatsApp pelanggan tetap untuk updat</a:t>
            </a:r>
            <a:r>
              <a:rPr lang="en-US" sz="172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menu &amp; promo harian</a:t>
            </a:r>
          </a:p>
          <a:p>
            <a:pPr algn="l" marL="373309" indent="-186655" lvl="1">
              <a:lnSpc>
                <a:spcPts val="1729"/>
              </a:lnSpc>
              <a:buFont typeface="Arial"/>
              <a:buChar char="•"/>
            </a:pPr>
            <a:r>
              <a:rPr lang="en-US" sz="172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Sistem langganan mingguan dengan diskon 10% untuk pembeli rutin</a:t>
            </a:r>
          </a:p>
          <a:p>
            <a:pPr algn="l" marL="373309" indent="-186655" lvl="1">
              <a:lnSpc>
                <a:spcPts val="1729"/>
              </a:lnSpc>
              <a:buFont typeface="Arial"/>
              <a:buChar char="•"/>
            </a:pPr>
            <a:r>
              <a:rPr lang="en-US" sz="172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Minta testimoni &amp; feedback tiap Jumat — sudah terkumpul 28 ulasan positif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0656311" y="4715487"/>
            <a:ext cx="3516889" cy="2221967"/>
            <a:chOff x="0" y="0"/>
            <a:chExt cx="926259" cy="58520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26259" cy="585209"/>
            </a:xfrm>
            <a:custGeom>
              <a:avLst/>
              <a:gdLst/>
              <a:ahLst/>
              <a:cxnLst/>
              <a:rect r="r" b="b" t="t" l="l"/>
              <a:pathLst>
                <a:path h="585209" w="926259">
                  <a:moveTo>
                    <a:pt x="0" y="0"/>
                  </a:moveTo>
                  <a:lnTo>
                    <a:pt x="926259" y="0"/>
                  </a:lnTo>
                  <a:lnTo>
                    <a:pt x="926259" y="585209"/>
                  </a:lnTo>
                  <a:lnTo>
                    <a:pt x="0" y="585209"/>
                  </a:lnTo>
                  <a:close/>
                </a:path>
              </a:pathLst>
            </a:custGeom>
            <a:solidFill>
              <a:srgbClr val="7C0033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926259" cy="6233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803510" y="4210099"/>
            <a:ext cx="3537475" cy="2727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3"/>
              </a:lnSpc>
            </a:pPr>
          </a:p>
          <a:p>
            <a:pPr algn="l" marL="421736" indent="-210868" lvl="1">
              <a:lnSpc>
                <a:spcPts val="1953"/>
              </a:lnSpc>
              <a:buFont typeface="Arial"/>
              <a:buChar char="•"/>
            </a:pP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GoFood &amp; Gr</a:t>
            </a: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abFood (awar</a:t>
            </a: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eness + transaksi) — sudah live, 15 order/hari</a:t>
            </a:r>
          </a:p>
          <a:p>
            <a:pPr algn="l" marL="421736" indent="-210868" lvl="1">
              <a:lnSpc>
                <a:spcPts val="1953"/>
              </a:lnSpc>
              <a:buFont typeface="Arial"/>
              <a:buChar char="•"/>
            </a:pP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Instagram @dapurkos_ (konten menu harian, 380 followers organik)</a:t>
            </a:r>
          </a:p>
          <a:p>
            <a:pPr algn="l" marL="421736" indent="-210868" lvl="1">
              <a:lnSpc>
                <a:spcPts val="1953"/>
              </a:lnSpc>
              <a:buFont typeface="Arial"/>
              <a:buChar char="•"/>
            </a:pPr>
            <a:r>
              <a:rPr lang="en-US" sz="19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Broadcast WhatsApp ke grup angkatan mahasiswa di 3 fakultas</a:t>
            </a:r>
          </a:p>
          <a:p>
            <a:pPr algn="l">
              <a:lnSpc>
                <a:spcPts val="1953"/>
              </a:lnSpc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72502" y="3116143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1"/>
                </a:lnTo>
                <a:lnTo>
                  <a:pt x="0" y="3630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27953" y="3314773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072510" y="4883635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747502" y="5112802"/>
            <a:ext cx="9366492" cy="1252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0"/>
              </a:lnSpc>
            </a:pPr>
            <a:r>
              <a:rPr lang="en-US" sz="10122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DAHIA2X7wDY</dc:identifier>
  <dcterms:modified xsi:type="dcterms:W3CDTF">2011-08-01T06:04:30Z</dcterms:modified>
  <cp:revision>1</cp:revision>
  <dc:title>Business Model Canvas 1</dc:title>
</cp:coreProperties>
</file>